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7" r:id="rId3"/>
    <p:sldId id="279" r:id="rId4"/>
    <p:sldId id="280" r:id="rId5"/>
    <p:sldId id="282" r:id="rId6"/>
    <p:sldId id="290" r:id="rId7"/>
    <p:sldId id="291" r:id="rId8"/>
    <p:sldId id="292" r:id="rId9"/>
    <p:sldId id="281" r:id="rId10"/>
    <p:sldId id="259" r:id="rId11"/>
    <p:sldId id="284" r:id="rId12"/>
    <p:sldId id="260" r:id="rId13"/>
    <p:sldId id="261" r:id="rId14"/>
    <p:sldId id="264" r:id="rId15"/>
    <p:sldId id="299" r:id="rId16"/>
    <p:sldId id="294" r:id="rId17"/>
    <p:sldId id="263" r:id="rId18"/>
    <p:sldId id="297" r:id="rId19"/>
    <p:sldId id="296" r:id="rId20"/>
    <p:sldId id="288" r:id="rId21"/>
    <p:sldId id="262" r:id="rId22"/>
    <p:sldId id="293" r:id="rId23"/>
    <p:sldId id="287" r:id="rId24"/>
    <p:sldId id="268" r:id="rId25"/>
    <p:sldId id="271" r:id="rId26"/>
    <p:sldId id="265" r:id="rId27"/>
    <p:sldId id="29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9" autoAdjust="0"/>
    <p:restoredTop sz="66369" autoAdjust="0"/>
  </p:normalViewPr>
  <p:slideViewPr>
    <p:cSldViewPr snapToGrid="0">
      <p:cViewPr>
        <p:scale>
          <a:sx n="41" d="100"/>
          <a:sy n="41" d="100"/>
        </p:scale>
        <p:origin x="708"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LHere</a:t>
            </a:r>
            <a:r>
              <a:rPr lang="en-US" dirty="0"/>
              <a:t> they are! The word cloud represents the top 25 most frequently used words that were also found in our comparison list which came from Carnegie Melon. I would not look at it too closely at this list  --- you may go blind!</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10</a:t>
            </a:fld>
            <a:endParaRPr lang="en-US"/>
          </a:p>
        </p:txBody>
      </p:sp>
    </p:spTree>
    <p:extLst>
      <p:ext uri="{BB962C8B-B14F-4D97-AF65-F5344CB8AC3E}">
        <p14:creationId xmlns:p14="http://schemas.microsoft.com/office/powerpoint/2010/main" val="105077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notice that the most frequently occurring offensive word – is a contextually offensive word, given our known  context of South Park, it was probably being used in an offensive manner, we chose to leave it in. </a:t>
            </a:r>
          </a:p>
        </p:txBody>
      </p:sp>
      <p:sp>
        <p:nvSpPr>
          <p:cNvPr id="4" name="Slide Number Placeholder 3"/>
          <p:cNvSpPr>
            <a:spLocks noGrp="1"/>
          </p:cNvSpPr>
          <p:nvPr>
            <p:ph type="sldNum" sz="quarter" idx="5"/>
          </p:nvPr>
        </p:nvSpPr>
        <p:spPr/>
        <p:txBody>
          <a:bodyPr/>
          <a:lstStyle/>
          <a:p>
            <a:fld id="{1CC71777-E0DF-466A-A6C1-9D80C886A92D}" type="slidenum">
              <a:rPr lang="en-US" smtClean="0"/>
              <a:t>11</a:t>
            </a:fld>
            <a:endParaRPr lang="en-US"/>
          </a:p>
        </p:txBody>
      </p:sp>
    </p:spTree>
    <p:extLst>
      <p:ext uri="{BB962C8B-B14F-4D97-AF65-F5344CB8AC3E}">
        <p14:creationId xmlns:p14="http://schemas.microsoft.com/office/powerpoint/2010/main" val="397583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Offensive words by season was the first metric we looked at to support our initial hypothesis that South Park has remained just as offensive throughout its run.  This chart seems to illustrate that South Park may have actually become significantly less offensive over time. With offensive language use peaking in Season 3 and declining dramatically after season 13. Reaching its all time low in season 25,  the most recent season.</a:t>
            </a:r>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308945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conclude my part with a chart of offensive  words by character,  Cartman has used offensive words nearly 60,000 times. Yikes!  </a:t>
            </a:r>
          </a:p>
          <a:p>
            <a:r>
              <a:rPr lang="en-US" dirty="0"/>
              <a:t>And with that I will turn this over to Rashmi who will go through the sentiment analysis and what that tells us.</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13</a:t>
            </a:fld>
            <a:endParaRPr lang="en-US"/>
          </a:p>
        </p:txBody>
      </p:sp>
    </p:spTree>
    <p:extLst>
      <p:ext uri="{BB962C8B-B14F-4D97-AF65-F5344CB8AC3E}">
        <p14:creationId xmlns:p14="http://schemas.microsoft.com/office/powerpoint/2010/main" val="64829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t>
            </a:r>
            <a:r>
              <a:rPr lang="en-US" dirty="0" err="1"/>
              <a:t>TextBlob</a:t>
            </a:r>
            <a:r>
              <a:rPr lang="en-US" dirty="0"/>
              <a:t> sentiment analysis that measures both the subjectivity and polarity of the data. </a:t>
            </a:r>
          </a:p>
        </p:txBody>
      </p:sp>
      <p:sp>
        <p:nvSpPr>
          <p:cNvPr id="4" name="Slide Number Placeholder 3"/>
          <p:cNvSpPr>
            <a:spLocks noGrp="1"/>
          </p:cNvSpPr>
          <p:nvPr>
            <p:ph type="sldNum" sz="quarter" idx="5"/>
          </p:nvPr>
        </p:nvSpPr>
        <p:spPr/>
        <p:txBody>
          <a:bodyPr/>
          <a:lstStyle/>
          <a:p>
            <a:fld id="{1CC71777-E0DF-466A-A6C1-9D80C886A92D}" type="slidenum">
              <a:rPr lang="en-US" smtClean="0"/>
              <a:t>14</a:t>
            </a:fld>
            <a:endParaRPr lang="en-US"/>
          </a:p>
        </p:txBody>
      </p:sp>
    </p:spTree>
    <p:extLst>
      <p:ext uri="{BB962C8B-B14F-4D97-AF65-F5344CB8AC3E}">
        <p14:creationId xmlns:p14="http://schemas.microsoft.com/office/powerpoint/2010/main" val="152458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a library called </a:t>
            </a:r>
            <a:r>
              <a:rPr lang="en-US" dirty="0" err="1"/>
              <a:t>TextBlob</a:t>
            </a:r>
            <a:r>
              <a:rPr lang="en-US" dirty="0"/>
              <a:t> which is built on top on NLTK. (Natural Language Toolkit) it has a lot of functionality including sentiment analysis that measures both the subjectivity and polarity of the data.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Textblob</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sentiment analysis scores the polarity score, between (-1.0 and 1.0). Where -1 is the most negative language and +1 is the most positive language. So any score below zero is viewed as negative and conversely any score above zero is positive.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15</a:t>
            </a:fld>
            <a:endParaRPr lang="en-US"/>
          </a:p>
        </p:txBody>
      </p:sp>
    </p:spTree>
    <p:extLst>
      <p:ext uri="{BB962C8B-B14F-4D97-AF65-F5344CB8AC3E}">
        <p14:creationId xmlns:p14="http://schemas.microsoft.com/office/powerpoint/2010/main" val="166612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next few slides are the plots to the data. We separated out all words that scored &gt;0 and plotted them as the output of Negative Sentiment over all 25 seasons. As you can see the show has gotten slightly less negative over time.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16</a:t>
            </a:fld>
            <a:endParaRPr lang="en-US"/>
          </a:p>
        </p:txBody>
      </p:sp>
    </p:spTree>
    <p:extLst>
      <p:ext uri="{BB962C8B-B14F-4D97-AF65-F5344CB8AC3E}">
        <p14:creationId xmlns:p14="http://schemas.microsoft.com/office/powerpoint/2010/main" val="329153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separated out all words &lt;0 and plotted them as Positive Sentiment. So, these are the positive words parsed out over Seasons 1-25. Though the positive sentiment has gotten less positive it is not indicative of the show becoming more offensive. </a:t>
            </a:r>
          </a:p>
        </p:txBody>
      </p:sp>
      <p:sp>
        <p:nvSpPr>
          <p:cNvPr id="4" name="Slide Number Placeholder 3"/>
          <p:cNvSpPr>
            <a:spLocks noGrp="1"/>
          </p:cNvSpPr>
          <p:nvPr>
            <p:ph type="sldNum" sz="quarter" idx="5"/>
          </p:nvPr>
        </p:nvSpPr>
        <p:spPr/>
        <p:txBody>
          <a:bodyPr/>
          <a:lstStyle/>
          <a:p>
            <a:fld id="{1CC71777-E0DF-466A-A6C1-9D80C886A92D}" type="slidenum">
              <a:rPr lang="en-US" smtClean="0"/>
              <a:t>17</a:t>
            </a:fld>
            <a:endParaRPr lang="en-US"/>
          </a:p>
        </p:txBody>
      </p:sp>
    </p:spTree>
    <p:extLst>
      <p:ext uri="{BB962C8B-B14F-4D97-AF65-F5344CB8AC3E}">
        <p14:creationId xmlns:p14="http://schemas.microsoft.com/office/powerpoint/2010/main" val="3417312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have to consider the subjectivity. </a:t>
            </a:r>
            <a:r>
              <a:rPr lang="en-US" dirty="0" err="1"/>
              <a:t>Textblob</a:t>
            </a:r>
            <a:r>
              <a:rPr lang="en-US" dirty="0"/>
              <a:t> also scores how subjective, or opinionated a word is. A score of 0.0 indicates that the text is very factual and a score of 1.0 indicates that the text is very subjective. As you can see not many facts in </a:t>
            </a:r>
            <a:r>
              <a:rPr lang="en-US" dirty="0" err="1"/>
              <a:t>Southpark</a:t>
            </a:r>
            <a:r>
              <a:rPr lang="en-US" dirty="0"/>
              <a:t>. </a:t>
            </a:r>
          </a:p>
        </p:txBody>
      </p:sp>
      <p:sp>
        <p:nvSpPr>
          <p:cNvPr id="4" name="Slide Number Placeholder 3"/>
          <p:cNvSpPr>
            <a:spLocks noGrp="1"/>
          </p:cNvSpPr>
          <p:nvPr>
            <p:ph type="sldNum" sz="quarter" idx="5"/>
          </p:nvPr>
        </p:nvSpPr>
        <p:spPr/>
        <p:txBody>
          <a:bodyPr/>
          <a:lstStyle/>
          <a:p>
            <a:fld id="{1CC71777-E0DF-466A-A6C1-9D80C886A92D}" type="slidenum">
              <a:rPr lang="en-US" smtClean="0"/>
              <a:t>18</a:t>
            </a:fld>
            <a:endParaRPr lang="en-US"/>
          </a:p>
        </p:txBody>
      </p:sp>
    </p:spTree>
    <p:extLst>
      <p:ext uri="{BB962C8B-B14F-4D97-AF65-F5344CB8AC3E}">
        <p14:creationId xmlns:p14="http://schemas.microsoft.com/office/powerpoint/2010/main" val="140957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this is the average polarity score over all the seasons. </a:t>
            </a:r>
          </a:p>
        </p:txBody>
      </p:sp>
      <p:sp>
        <p:nvSpPr>
          <p:cNvPr id="4" name="Slide Number Placeholder 3"/>
          <p:cNvSpPr>
            <a:spLocks noGrp="1"/>
          </p:cNvSpPr>
          <p:nvPr>
            <p:ph type="sldNum" sz="quarter" idx="5"/>
          </p:nvPr>
        </p:nvSpPr>
        <p:spPr/>
        <p:txBody>
          <a:bodyPr/>
          <a:lstStyle/>
          <a:p>
            <a:fld id="{1CC71777-E0DF-466A-A6C1-9D80C886A92D}" type="slidenum">
              <a:rPr lang="en-US" smtClean="0"/>
              <a:t>19</a:t>
            </a:fld>
            <a:endParaRPr lang="en-US"/>
          </a:p>
        </p:txBody>
      </p:sp>
    </p:spTree>
    <p:extLst>
      <p:ext uri="{BB962C8B-B14F-4D97-AF65-F5344CB8AC3E}">
        <p14:creationId xmlns:p14="http://schemas.microsoft.com/office/powerpoint/2010/main" val="296516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tx1"/>
                </a:solidFill>
                <a:latin typeface="Baskerville Old Face" panose="02020602080505020303" pitchFamily="18" charset="0"/>
              </a:rPr>
              <a:t>Nashra</a:t>
            </a:r>
            <a:r>
              <a:rPr lang="en-US" sz="1200" dirty="0">
                <a:solidFill>
                  <a:schemeClr val="tx1"/>
                </a:solidFill>
                <a:latin typeface="Baskerville Old Face" panose="02020602080505020303" pitchFamily="18" charset="0"/>
              </a:rPr>
              <a:t>	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couple of fun visuals here this is just the Swear words by character. Cartman and Kyle taking </a:t>
            </a:r>
          </a:p>
          <a:p>
            <a:r>
              <a:rPr lang="en-US" dirty="0"/>
              <a:t>Up over 60% of all curse words spoken in the show. </a:t>
            </a:r>
          </a:p>
        </p:txBody>
      </p:sp>
      <p:sp>
        <p:nvSpPr>
          <p:cNvPr id="4" name="Slide Number Placeholder 3"/>
          <p:cNvSpPr>
            <a:spLocks noGrp="1"/>
          </p:cNvSpPr>
          <p:nvPr>
            <p:ph type="sldNum" sz="quarter" idx="5"/>
          </p:nvPr>
        </p:nvSpPr>
        <p:spPr/>
        <p:txBody>
          <a:bodyPr/>
          <a:lstStyle/>
          <a:p>
            <a:fld id="{1CC71777-E0DF-466A-A6C1-9D80C886A92D}" type="slidenum">
              <a:rPr lang="en-US" smtClean="0"/>
              <a:t>20</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we are just using a bar graph that's representing the offensive words over linear season and we can see that </a:t>
            </a:r>
          </a:p>
          <a:p>
            <a:r>
              <a:rPr lang="en-US" dirty="0"/>
              <a:t>the amount of offensive words has gotten reduced greatly not just over time but particularly when comparing the first </a:t>
            </a:r>
          </a:p>
          <a:p>
            <a:r>
              <a:rPr lang="en-US" dirty="0"/>
              <a:t>3-4 seasons with the last 2. </a:t>
            </a:r>
          </a:p>
        </p:txBody>
      </p:sp>
      <p:sp>
        <p:nvSpPr>
          <p:cNvPr id="4" name="Slide Number Placeholder 3"/>
          <p:cNvSpPr>
            <a:spLocks noGrp="1"/>
          </p:cNvSpPr>
          <p:nvPr>
            <p:ph type="sldNum" sz="quarter" idx="5"/>
          </p:nvPr>
        </p:nvSpPr>
        <p:spPr/>
        <p:txBody>
          <a:bodyPr/>
          <a:lstStyle/>
          <a:p>
            <a:fld id="{1CC71777-E0DF-466A-A6C1-9D80C886A92D}" type="slidenum">
              <a:rPr lang="en-US" smtClean="0"/>
              <a:t>21</a:t>
            </a:fld>
            <a:endParaRPr lang="en-US"/>
          </a:p>
        </p:txBody>
      </p:sp>
    </p:spTree>
    <p:extLst>
      <p:ext uri="{BB962C8B-B14F-4D97-AF65-F5344CB8AC3E}">
        <p14:creationId xmlns:p14="http://schemas.microsoft.com/office/powerpoint/2010/main" val="386327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since we were only interested in the offensiveness of dialogue over time, after parsing out all offensive words and using ONLY those as our corpus. </a:t>
            </a:r>
          </a:p>
          <a:p>
            <a:r>
              <a:rPr lang="en-US" dirty="0"/>
              <a:t>The </a:t>
            </a:r>
            <a:r>
              <a:rPr lang="en-US" dirty="0" err="1"/>
              <a:t>textblob</a:t>
            </a:r>
            <a:r>
              <a:rPr lang="en-US" dirty="0"/>
              <a:t> sentiment analysis indicates that negative dialogue has become less offensive and less frequent as SouthPark has grown. This is also observed visually </a:t>
            </a:r>
          </a:p>
          <a:p>
            <a:r>
              <a:rPr lang="en-US" dirty="0"/>
              <a:t>in last bar graph we viewed as the use of swear words has decreased dramatically. </a:t>
            </a:r>
          </a:p>
          <a:p>
            <a:endParaRPr lang="en-US" dirty="0"/>
          </a:p>
          <a:p>
            <a:r>
              <a:rPr lang="en-US" dirty="0"/>
              <a:t>Thus we reject our Null Hypothesis: That South Park has not changed at all over time. In favor for the Alternative Hypothesis Number ONE: which is SouthPark has become less offensive over time where M which is the slope, has in fact, become less than 0. </a:t>
            </a:r>
          </a:p>
          <a:p>
            <a:endParaRPr lang="en-US" dirty="0"/>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22</a:t>
            </a:fld>
            <a:endParaRPr lang="en-US"/>
          </a:p>
        </p:txBody>
      </p:sp>
    </p:spTree>
    <p:extLst>
      <p:ext uri="{BB962C8B-B14F-4D97-AF65-F5344CB8AC3E}">
        <p14:creationId xmlns:p14="http://schemas.microsoft.com/office/powerpoint/2010/main" val="107284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Intially</a:t>
            </a:r>
            <a:r>
              <a:rPr lang="en-US" dirty="0"/>
              <a:t> Kaggle only had 18 seasons worth of dialogue. </a:t>
            </a:r>
          </a:p>
          <a:p>
            <a:endParaRPr lang="en-US" dirty="0"/>
          </a:p>
          <a:p>
            <a:r>
              <a:rPr lang="en-US" dirty="0"/>
              <a:t>2.  We used VBA Scripting to scrape the remainder of seasons 19-25 for dialogue.</a:t>
            </a:r>
          </a:p>
          <a:p>
            <a:endParaRPr lang="en-US" dirty="0"/>
          </a:p>
          <a:p>
            <a:r>
              <a:rPr lang="en-US" dirty="0"/>
              <a:t>3.  COVID strikes again as season 24 “The Pandemic Special” only had 4 episodes. Where every other season had anywhere from 10-18 episodes per season. </a:t>
            </a:r>
          </a:p>
          <a:p>
            <a:endParaRPr lang="en-US" dirty="0"/>
          </a:p>
          <a:p>
            <a:r>
              <a:rPr lang="en-US" dirty="0"/>
              <a:t>4. Our sentiment analyzer; (</a:t>
            </a:r>
            <a:r>
              <a:rPr lang="en-US" dirty="0" err="1"/>
              <a:t>Textblob</a:t>
            </a:r>
            <a:r>
              <a:rPr lang="en-US" dirty="0"/>
              <a:t>) basically finds all the words and phrases that it can assign a polarity and subjectivity to and averages them together. </a:t>
            </a:r>
          </a:p>
          <a:p>
            <a:r>
              <a:rPr lang="en-US" dirty="0" err="1"/>
              <a:t>Textblob</a:t>
            </a:r>
            <a:r>
              <a:rPr lang="en-US" dirty="0"/>
              <a:t>: Is not the most sophisticated technique you can use , this is NOT machine learning here, and it doesn’t understand human context. It is strictly a rules based technique though it Is a good starting point if you want some sentiment analysis. </a:t>
            </a:r>
          </a:p>
          <a:p>
            <a:endParaRPr lang="en-US" dirty="0"/>
          </a:p>
          <a:p>
            <a:r>
              <a:rPr lang="en-US" dirty="0"/>
              <a:t>5. Where as some better statistical methods would be Naïve Bayes or Vader Sentiment. </a:t>
            </a:r>
          </a:p>
        </p:txBody>
      </p:sp>
      <p:sp>
        <p:nvSpPr>
          <p:cNvPr id="4" name="Slide Number Placeholder 3"/>
          <p:cNvSpPr>
            <a:spLocks noGrp="1"/>
          </p:cNvSpPr>
          <p:nvPr>
            <p:ph type="sldNum" sz="quarter" idx="5"/>
          </p:nvPr>
        </p:nvSpPr>
        <p:spPr/>
        <p:txBody>
          <a:bodyPr/>
          <a:lstStyle/>
          <a:p>
            <a:fld id="{1CC71777-E0DF-466A-A6C1-9D80C886A92D}" type="slidenum">
              <a:rPr lang="en-US" smtClean="0"/>
              <a:t>23</a:t>
            </a:fld>
            <a:endParaRPr lang="en-US"/>
          </a:p>
        </p:txBody>
      </p:sp>
    </p:spTree>
    <p:extLst>
      <p:ext uri="{BB962C8B-B14F-4D97-AF65-F5344CB8AC3E}">
        <p14:creationId xmlns:p14="http://schemas.microsoft.com/office/powerpoint/2010/main" val="32163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24</a:t>
            </a:fld>
            <a:endParaRPr lang="en-US"/>
          </a:p>
        </p:txBody>
      </p:sp>
    </p:spTree>
    <p:extLst>
      <p:ext uri="{BB962C8B-B14F-4D97-AF65-F5344CB8AC3E}">
        <p14:creationId xmlns:p14="http://schemas.microsoft.com/office/powerpoint/2010/main" val="268720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Ronnie, Lynne, Rashmi </a:t>
            </a:r>
          </a:p>
        </p:txBody>
      </p:sp>
      <p:sp>
        <p:nvSpPr>
          <p:cNvPr id="4" name="Slide Number Placeholder 3"/>
          <p:cNvSpPr>
            <a:spLocks noGrp="1"/>
          </p:cNvSpPr>
          <p:nvPr>
            <p:ph type="sldNum" sz="quarter" idx="5"/>
          </p:nvPr>
        </p:nvSpPr>
        <p:spPr/>
        <p:txBody>
          <a:bodyPr/>
          <a:lstStyle/>
          <a:p>
            <a:fld id="{1CC71777-E0DF-466A-A6C1-9D80C886A92D}" type="slidenum">
              <a:rPr lang="en-US" smtClean="0"/>
              <a:t>25</a:t>
            </a:fld>
            <a:endParaRPr lang="en-US"/>
          </a:p>
        </p:txBody>
      </p:sp>
    </p:spTree>
    <p:extLst>
      <p:ext uri="{BB962C8B-B14F-4D97-AF65-F5344CB8AC3E}">
        <p14:creationId xmlns:p14="http://schemas.microsoft.com/office/powerpoint/2010/main" val="2064569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26</a:t>
            </a:fld>
            <a:endParaRPr lang="en-US"/>
          </a:p>
        </p:txBody>
      </p:sp>
    </p:spTree>
    <p:extLst>
      <p:ext uri="{BB962C8B-B14F-4D97-AF65-F5344CB8AC3E}">
        <p14:creationId xmlns:p14="http://schemas.microsoft.com/office/powerpoint/2010/main" val="91807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27</a:t>
            </a:fld>
            <a:endParaRPr lang="en-US"/>
          </a:p>
        </p:txBody>
      </p:sp>
    </p:spTree>
    <p:extLst>
      <p:ext uri="{BB962C8B-B14F-4D97-AF65-F5344CB8AC3E}">
        <p14:creationId xmlns:p14="http://schemas.microsoft.com/office/powerpoint/2010/main" val="390651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err="1">
                <a:latin typeface="Baskerville Old Face" panose="02020602080505020303" pitchFamily="18" charset="0"/>
              </a:rPr>
              <a:t>Nashra</a:t>
            </a:r>
            <a:endParaRPr lang="en-US" sz="1200" b="1"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our South Park quest with a file of Seasons 1-18 from Kaggle We were unable to find a curated list of dialogue for the most recent seasons, so we went and got them the hard way. (Through much foolish – and yet to be educated effort) We copied and pasted the scripts into .csv files – did a bunch of cleaning and shaping and just like magic (poof) a complete data set! You are looking at the most common words used in South Park – these are of little analytical value as they are simply the most common words used in the English Language – the next step was to remove them. </a:t>
            </a:r>
          </a:p>
          <a:p>
            <a:r>
              <a:rPr lang="en-US" dirty="0"/>
              <a:t>e</a:t>
            </a:r>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5357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remaining list is a more condensed contextual list of words that better quantify the words that define South Park and its characters.</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7</a:t>
            </a:fld>
            <a:endParaRPr lang="en-US"/>
          </a:p>
        </p:txBody>
      </p:sp>
    </p:spTree>
    <p:extLst>
      <p:ext uri="{BB962C8B-B14F-4D97-AF65-F5344CB8AC3E}">
        <p14:creationId xmlns:p14="http://schemas.microsoft.com/office/powerpoint/2010/main" val="405504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charts come via Ronnie – Great Job on these charts! Here we have the 9 most common words, by character.  You can see that sans Kenny (who no one can understand anyway) the most common word used by each of the characters is not an inherently offensive word.  There may be hope for the South Park crew yet!</a:t>
            </a:r>
          </a:p>
        </p:txBody>
      </p:sp>
      <p:sp>
        <p:nvSpPr>
          <p:cNvPr id="4" name="Slide Number Placeholder 3"/>
          <p:cNvSpPr>
            <a:spLocks noGrp="1"/>
          </p:cNvSpPr>
          <p:nvPr>
            <p:ph type="sldNum" sz="quarter" idx="5"/>
          </p:nvPr>
        </p:nvSpPr>
        <p:spPr/>
        <p:txBody>
          <a:bodyPr/>
          <a:lstStyle/>
          <a:p>
            <a:fld id="{1CC71777-E0DF-466A-A6C1-9D80C886A92D}" type="slidenum">
              <a:rPr lang="en-US" smtClean="0"/>
              <a:t>8</a:t>
            </a:fld>
            <a:endParaRPr lang="en-US"/>
          </a:p>
        </p:txBody>
      </p:sp>
    </p:spTree>
    <p:extLst>
      <p:ext uri="{BB962C8B-B14F-4D97-AF65-F5344CB8AC3E}">
        <p14:creationId xmlns:p14="http://schemas.microsoft.com/office/powerpoint/2010/main" val="168618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 our presentation – You get to decide. </a:t>
            </a:r>
          </a:p>
          <a:p>
            <a:r>
              <a:rPr lang="en-US" dirty="0"/>
              <a:t>If you would like to see the list of offensive words, please type 1 in chat </a:t>
            </a:r>
          </a:p>
          <a:p>
            <a:r>
              <a:rPr lang="en-US" dirty="0"/>
              <a:t>If you would prefer to skip directly to sentiment analysis, please type 2 in chat</a:t>
            </a:r>
          </a:p>
          <a:p>
            <a:r>
              <a:rPr lang="en-US" dirty="0"/>
              <a:t>And the winner is … Offensive words!</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9</a:t>
            </a:fld>
            <a:endParaRPr lang="en-US"/>
          </a:p>
        </p:txBody>
      </p:sp>
    </p:spTree>
    <p:extLst>
      <p:ext uri="{BB962C8B-B14F-4D97-AF65-F5344CB8AC3E}">
        <p14:creationId xmlns:p14="http://schemas.microsoft.com/office/powerpoint/2010/main" val="1978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5/2/2022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outhpark.fandom.com/wiki/So"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80342" y="254650"/>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D6B70E-B55A-4DFC-8BD0-9F192545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522" y="702122"/>
            <a:ext cx="5061135" cy="5837732"/>
          </a:xfrm>
          <a:prstGeom prst="rect">
            <a:avLst/>
          </a:prstGeom>
          <a:effectLst>
            <a:glow rad="127000">
              <a:schemeClr val="bg1"/>
            </a:glow>
            <a:outerShdw blurRad="50800" dist="50800" dir="5400000" algn="ctr" rotWithShape="0">
              <a:schemeClr val="bg1"/>
            </a:outerShdw>
          </a:effectLst>
        </p:spPr>
      </p:pic>
      <p:pic>
        <p:nvPicPr>
          <p:cNvPr id="14" name="Picture 13">
            <a:extLst>
              <a:ext uri="{FF2B5EF4-FFF2-40B4-BE49-F238E27FC236}">
                <a16:creationId xmlns:a16="http://schemas.microsoft.com/office/drawing/2014/main" id="{33732E3F-88AE-4048-A688-E971C3B17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43" y="702122"/>
            <a:ext cx="4762189" cy="5837732"/>
          </a:xfrm>
          <a:prstGeom prst="rect">
            <a:avLst/>
          </a:prstGeom>
          <a:effectLst>
            <a:glow rad="127000">
              <a:schemeClr val="bg2"/>
            </a:glow>
            <a:outerShdw blurRad="50800" dist="50800" dir="5400000" algn="ctr" rotWithShape="0">
              <a:schemeClr val="bg1"/>
            </a:outerShdw>
          </a:effectLst>
        </p:spPr>
      </p:pic>
      <p:pic>
        <p:nvPicPr>
          <p:cNvPr id="4" name="Picture 3">
            <a:extLst>
              <a:ext uri="{FF2B5EF4-FFF2-40B4-BE49-F238E27FC236}">
                <a16:creationId xmlns:a16="http://schemas.microsoft.com/office/drawing/2014/main" id="{4A9BFE81-550F-4900-A503-10063E88D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380" y="1128220"/>
            <a:ext cx="6264123" cy="4941934"/>
          </a:xfrm>
          <a:prstGeom prst="rect">
            <a:avLst/>
          </a:prstGeom>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1" y="515547"/>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1146759" y="92995"/>
            <a:ext cx="10288192" cy="11557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 by Frequency</a:t>
            </a:r>
          </a:p>
        </p:txBody>
      </p:sp>
      <p:pic>
        <p:nvPicPr>
          <p:cNvPr id="5" name="Picture 4">
            <a:extLst>
              <a:ext uri="{FF2B5EF4-FFF2-40B4-BE49-F238E27FC236}">
                <a16:creationId xmlns:a16="http://schemas.microsoft.com/office/drawing/2014/main" id="{4E4C4DD7-603E-43F9-AB16-EA6154D86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8" y="1200737"/>
            <a:ext cx="11664386" cy="5510170"/>
          </a:xfrm>
          <a:prstGeom prst="rect">
            <a:avLst/>
          </a:prstGeom>
        </p:spPr>
      </p:pic>
      <p:pic>
        <p:nvPicPr>
          <p:cNvPr id="9" name="Picture 8">
            <a:extLst>
              <a:ext uri="{FF2B5EF4-FFF2-40B4-BE49-F238E27FC236}">
                <a16:creationId xmlns:a16="http://schemas.microsoft.com/office/drawing/2014/main" id="{FE57135D-3BD6-48FB-B4CA-50F11DE84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747" y="1522111"/>
            <a:ext cx="3837150" cy="2116034"/>
          </a:xfrm>
          <a:prstGeom prst="rect">
            <a:avLst/>
          </a:prstGeom>
        </p:spPr>
      </p:pic>
    </p:spTree>
    <p:extLst>
      <p:ext uri="{BB962C8B-B14F-4D97-AF65-F5344CB8AC3E}">
        <p14:creationId xmlns:p14="http://schemas.microsoft.com/office/powerpoint/2010/main" val="4213795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187"/>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9" name="Picture 8">
            <a:extLst>
              <a:ext uri="{FF2B5EF4-FFF2-40B4-BE49-F238E27FC236}">
                <a16:creationId xmlns:a16="http://schemas.microsoft.com/office/drawing/2014/main" id="{26C7D431-3534-4125-8BA4-75AF044A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118" y="1243615"/>
            <a:ext cx="9786027" cy="4888898"/>
          </a:xfrm>
          <a:prstGeom prst="rect">
            <a:avLst/>
          </a:prstGeom>
        </p:spPr>
      </p:pic>
    </p:spTree>
    <p:extLst>
      <p:ext uri="{BB962C8B-B14F-4D97-AF65-F5344CB8AC3E}">
        <p14:creationId xmlns:p14="http://schemas.microsoft.com/office/powerpoint/2010/main" val="401680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99" y="112851"/>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9" name="Picture 8">
            <a:extLst>
              <a:ext uri="{FF2B5EF4-FFF2-40B4-BE49-F238E27FC236}">
                <a16:creationId xmlns:a16="http://schemas.microsoft.com/office/drawing/2014/main" id="{635F35CA-30BE-495D-B44E-637536FFF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99" y="1156214"/>
            <a:ext cx="11691803" cy="5766667"/>
          </a:xfrm>
          <a:prstGeom prst="rect">
            <a:avLst/>
          </a:prstGeom>
        </p:spPr>
      </p:pic>
    </p:spTree>
    <p:extLst>
      <p:ext uri="{BB962C8B-B14F-4D97-AF65-F5344CB8AC3E}">
        <p14:creationId xmlns:p14="http://schemas.microsoft.com/office/powerpoint/2010/main" val="26773079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45777" y="454325"/>
            <a:ext cx="1219199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Words Sentiment Over Seasons</a:t>
            </a:r>
          </a:p>
        </p:txBody>
      </p:sp>
      <p:pic>
        <p:nvPicPr>
          <p:cNvPr id="9" name="Picture 8">
            <a:extLst>
              <a:ext uri="{FF2B5EF4-FFF2-40B4-BE49-F238E27FC236}">
                <a16:creationId xmlns:a16="http://schemas.microsoft.com/office/drawing/2014/main" id="{C431AA91-F4EC-46BA-B93C-7DAE54EEB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30" y="1593873"/>
            <a:ext cx="7957226" cy="4242723"/>
          </a:xfrm>
          <a:prstGeom prst="rect">
            <a:avLst/>
          </a:prstGeom>
        </p:spPr>
      </p:pic>
    </p:spTree>
    <p:extLst>
      <p:ext uri="{BB962C8B-B14F-4D97-AF65-F5344CB8AC3E}">
        <p14:creationId xmlns:p14="http://schemas.microsoft.com/office/powerpoint/2010/main" val="22613411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1267549" y="351350"/>
            <a:ext cx="9656901"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err="1">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TextBlob</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Analysis Scoring</a:t>
            </a:r>
          </a:p>
        </p:txBody>
      </p:sp>
      <p:pic>
        <p:nvPicPr>
          <p:cNvPr id="4" name="Picture 3">
            <a:extLst>
              <a:ext uri="{FF2B5EF4-FFF2-40B4-BE49-F238E27FC236}">
                <a16:creationId xmlns:a16="http://schemas.microsoft.com/office/drawing/2014/main" id="{39949352-B98A-4C79-8649-0424BCA5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7115" y="1470760"/>
            <a:ext cx="7159558" cy="4534667"/>
          </a:xfrm>
          <a:prstGeom prst="rect">
            <a:avLst/>
          </a:prstGeom>
          <a:effectLst>
            <a:glow rad="279400">
              <a:schemeClr val="accent1">
                <a:satMod val="175000"/>
              </a:schemeClr>
            </a:glow>
          </a:effectLst>
        </p:spPr>
      </p:pic>
    </p:spTree>
    <p:extLst>
      <p:ext uri="{BB962C8B-B14F-4D97-AF65-F5344CB8AC3E}">
        <p14:creationId xmlns:p14="http://schemas.microsoft.com/office/powerpoint/2010/main" val="927875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15D9C6-25BD-47BE-B0D4-A482E7F87F55}"/>
              </a:ext>
            </a:extLst>
          </p:cNvPr>
          <p:cNvSpPr txBox="1"/>
          <p:nvPr/>
        </p:nvSpPr>
        <p:spPr>
          <a:xfrm>
            <a:off x="2080592" y="224264"/>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Polarity </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Sentiment Over Seasons</a:t>
            </a:r>
          </a:p>
        </p:txBody>
      </p:sp>
      <p:pic>
        <p:nvPicPr>
          <p:cNvPr id="9" name="Picture 8">
            <a:extLst>
              <a:ext uri="{FF2B5EF4-FFF2-40B4-BE49-F238E27FC236}">
                <a16:creationId xmlns:a16="http://schemas.microsoft.com/office/drawing/2014/main" id="{91D2542E-57C4-40F9-AC56-00056D73A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87" y="224264"/>
            <a:ext cx="11520934" cy="6409472"/>
          </a:xfrm>
          <a:prstGeom prst="rect">
            <a:avLst/>
          </a:prstGeom>
        </p:spPr>
      </p:pic>
      <p:sp>
        <p:nvSpPr>
          <p:cNvPr id="15" name="TextBox 14">
            <a:extLst>
              <a:ext uri="{FF2B5EF4-FFF2-40B4-BE49-F238E27FC236}">
                <a16:creationId xmlns:a16="http://schemas.microsoft.com/office/drawing/2014/main" id="{E2996E17-A763-4D16-96BE-B6298EDFEC6B}"/>
              </a:ext>
            </a:extLst>
          </p:cNvPr>
          <p:cNvSpPr txBox="1"/>
          <p:nvPr/>
        </p:nvSpPr>
        <p:spPr>
          <a:xfrm>
            <a:off x="1766030" y="400143"/>
            <a:ext cx="865994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Negative</a:t>
            </a: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pic>
        <p:nvPicPr>
          <p:cNvPr id="6" name="Picture 5">
            <a:extLst>
              <a:ext uri="{FF2B5EF4-FFF2-40B4-BE49-F238E27FC236}">
                <a16:creationId xmlns:a16="http://schemas.microsoft.com/office/drawing/2014/main" id="{5EBB9600-E518-479A-BA32-AB53E7D44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061" y="864981"/>
            <a:ext cx="7901297" cy="5267532"/>
          </a:xfrm>
          <a:prstGeom prst="rect">
            <a:avLst/>
          </a:prstGeom>
        </p:spPr>
      </p:pic>
    </p:spTree>
    <p:extLst>
      <p:ext uri="{BB962C8B-B14F-4D97-AF65-F5344CB8AC3E}">
        <p14:creationId xmlns:p14="http://schemas.microsoft.com/office/powerpoint/2010/main" val="3362729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Positive</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sp>
        <p:nvSpPr>
          <p:cNvPr id="7" name="TextBox 6">
            <a:extLst>
              <a:ext uri="{FF2B5EF4-FFF2-40B4-BE49-F238E27FC236}">
                <a16:creationId xmlns:a16="http://schemas.microsoft.com/office/drawing/2014/main" id="{745045C5-7BDB-43B1-B7F7-4C41DFA3643B}"/>
              </a:ext>
            </a:extLst>
          </p:cNvPr>
          <p:cNvSpPr txBox="1"/>
          <p:nvPr/>
        </p:nvSpPr>
        <p:spPr>
          <a:xfrm>
            <a:off x="4971323" y="4977148"/>
            <a:ext cx="3250120" cy="369332"/>
          </a:xfrm>
          <a:prstGeom prst="rect">
            <a:avLst/>
          </a:prstGeom>
          <a:noFill/>
        </p:spPr>
        <p:txBody>
          <a:bodyPr wrap="square" rtlCol="0">
            <a:spAutoFit/>
          </a:bodyPr>
          <a:lstStyle/>
          <a:p>
            <a:r>
              <a:rPr lang="en-US" dirty="0"/>
              <a:t>The r-squared is: 0.713</a:t>
            </a:r>
          </a:p>
        </p:txBody>
      </p:sp>
      <p:pic>
        <p:nvPicPr>
          <p:cNvPr id="5" name="Picture 4">
            <a:extLst>
              <a:ext uri="{FF2B5EF4-FFF2-40B4-BE49-F238E27FC236}">
                <a16:creationId xmlns:a16="http://schemas.microsoft.com/office/drawing/2014/main" id="{235D7214-81E6-49AE-99D5-8BAFD4A89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43" y="1122545"/>
            <a:ext cx="8517537" cy="5095692"/>
          </a:xfrm>
          <a:prstGeom prst="rect">
            <a:avLst/>
          </a:prstGeom>
        </p:spPr>
      </p:pic>
    </p:spTree>
    <p:extLst>
      <p:ext uri="{BB962C8B-B14F-4D97-AF65-F5344CB8AC3E}">
        <p14:creationId xmlns:p14="http://schemas.microsoft.com/office/powerpoint/2010/main" val="3497513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AA048D-13FB-47E6-874B-DA01A523A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75" y="272374"/>
            <a:ext cx="11653736" cy="6284069"/>
          </a:xfrm>
          <a:prstGeom prst="rect">
            <a:avLst/>
          </a:prstGeom>
        </p:spPr>
      </p:pic>
      <p:sp>
        <p:nvSpPr>
          <p:cNvPr id="12" name="TextBox 11">
            <a:extLst>
              <a:ext uri="{FF2B5EF4-FFF2-40B4-BE49-F238E27FC236}">
                <a16:creationId xmlns:a16="http://schemas.microsoft.com/office/drawing/2014/main" id="{5418F5E5-1300-4FB0-93D9-201282CD4A4F}"/>
              </a:ext>
            </a:extLst>
          </p:cNvPr>
          <p:cNvSpPr txBox="1"/>
          <p:nvPr/>
        </p:nvSpPr>
        <p:spPr>
          <a:xfrm>
            <a:off x="998707" y="517625"/>
            <a:ext cx="10194586"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Subjectivity Over Seasons</a:t>
            </a:r>
          </a:p>
        </p:txBody>
      </p:sp>
      <p:pic>
        <p:nvPicPr>
          <p:cNvPr id="4" name="Picture 3">
            <a:extLst>
              <a:ext uri="{FF2B5EF4-FFF2-40B4-BE49-F238E27FC236}">
                <a16:creationId xmlns:a16="http://schemas.microsoft.com/office/drawing/2014/main" id="{D8BF940A-281F-4D2C-B4C0-94DCA1F6E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1977" y="1225511"/>
            <a:ext cx="8572968" cy="4907002"/>
          </a:xfrm>
          <a:prstGeom prst="rect">
            <a:avLst/>
          </a:prstGeom>
        </p:spPr>
      </p:pic>
    </p:spTree>
    <p:extLst>
      <p:ext uri="{BB962C8B-B14F-4D97-AF65-F5344CB8AC3E}">
        <p14:creationId xmlns:p14="http://schemas.microsoft.com/office/powerpoint/2010/main" val="41586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E95C5-1E37-4119-B78E-C62562455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27" y="170762"/>
            <a:ext cx="11867745" cy="6516476"/>
          </a:xfrm>
          <a:prstGeom prst="rect">
            <a:avLst/>
          </a:prstGeom>
        </p:spPr>
      </p:pic>
      <p:pic>
        <p:nvPicPr>
          <p:cNvPr id="13" name="Picture 12">
            <a:extLst>
              <a:ext uri="{FF2B5EF4-FFF2-40B4-BE49-F238E27FC236}">
                <a16:creationId xmlns:a16="http://schemas.microsoft.com/office/drawing/2014/main" id="{76E0E8D7-B136-4A9A-8454-7A88E44EF4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27" y="1041833"/>
            <a:ext cx="7026002" cy="5697663"/>
          </a:xfrm>
          <a:prstGeom prst="rect">
            <a:avLst/>
          </a:prstGeom>
        </p:spPr>
      </p:pic>
      <p:sp>
        <p:nvSpPr>
          <p:cNvPr id="15" name="Rectangle 14">
            <a:extLst>
              <a:ext uri="{FF2B5EF4-FFF2-40B4-BE49-F238E27FC236}">
                <a16:creationId xmlns:a16="http://schemas.microsoft.com/office/drawing/2014/main" id="{8EA9FA3A-8A3B-4E41-BE20-0F74A7623D48}"/>
              </a:ext>
            </a:extLst>
          </p:cNvPr>
          <p:cNvSpPr/>
          <p:nvPr/>
        </p:nvSpPr>
        <p:spPr>
          <a:xfrm>
            <a:off x="3205220" y="178098"/>
            <a:ext cx="609686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Polarity over Seasons</a:t>
            </a:r>
          </a:p>
        </p:txBody>
      </p:sp>
    </p:spTree>
    <p:extLst>
      <p:ext uri="{BB962C8B-B14F-4D97-AF65-F5344CB8AC3E}">
        <p14:creationId xmlns:p14="http://schemas.microsoft.com/office/powerpoint/2010/main" val="171014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5" name="Picture 4">
            <a:extLst>
              <a:ext uri="{FF2B5EF4-FFF2-40B4-BE49-F238E27FC236}">
                <a16:creationId xmlns:a16="http://schemas.microsoft.com/office/drawing/2014/main" id="{3203C78F-ED30-4ADB-B111-2C97579D5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87" y="1156214"/>
            <a:ext cx="7828578" cy="5290843"/>
          </a:xfrm>
          <a:prstGeom prst="rect">
            <a:avLst/>
          </a:prstGeom>
        </p:spPr>
      </p:pic>
    </p:spTree>
    <p:extLst>
      <p:ext uri="{BB962C8B-B14F-4D97-AF65-F5344CB8AC3E}">
        <p14:creationId xmlns:p14="http://schemas.microsoft.com/office/powerpoint/2010/main" val="39872445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Season</a:t>
            </a:r>
          </a:p>
        </p:txBody>
      </p:sp>
      <p:pic>
        <p:nvPicPr>
          <p:cNvPr id="19" name="Picture 18">
            <a:extLst>
              <a:ext uri="{FF2B5EF4-FFF2-40B4-BE49-F238E27FC236}">
                <a16:creationId xmlns:a16="http://schemas.microsoft.com/office/drawing/2014/main" id="{56FDE8B2-E1A9-423A-A765-91296BC74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957" y="1382634"/>
            <a:ext cx="9186852" cy="4749879"/>
          </a:xfrm>
          <a:prstGeom prst="rect">
            <a:avLst/>
          </a:prstGeom>
        </p:spPr>
      </p:pic>
    </p:spTree>
    <p:extLst>
      <p:ext uri="{BB962C8B-B14F-4D97-AF65-F5344CB8AC3E}">
        <p14:creationId xmlns:p14="http://schemas.microsoft.com/office/powerpoint/2010/main" val="15060043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5E0C7C9-D4E5-4BDD-9397-CB6471989884}"/>
              </a:ext>
            </a:extLst>
          </p:cNvPr>
          <p:cNvSpPr/>
          <p:nvPr/>
        </p:nvSpPr>
        <p:spPr>
          <a:xfrm>
            <a:off x="175098" y="252919"/>
            <a:ext cx="11789923" cy="6352162"/>
          </a:xfrm>
          <a:prstGeom prst="rect">
            <a:avLst/>
          </a:prstGeom>
          <a:noFill/>
          <a:ln>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539A70-17E9-4A29-AF25-0AF54255D363}"/>
              </a:ext>
            </a:extLst>
          </p:cNvPr>
          <p:cNvSpPr txBox="1"/>
          <p:nvPr/>
        </p:nvSpPr>
        <p:spPr>
          <a:xfrm>
            <a:off x="466928" y="356155"/>
            <a:ext cx="8229598" cy="707886"/>
          </a:xfrm>
          <a:prstGeom prst="rect">
            <a:avLst/>
          </a:prstGeom>
          <a:noFill/>
        </p:spPr>
        <p:txBody>
          <a:bodyPr wrap="square" rtlCol="0">
            <a:spAutoFit/>
          </a:bodyPr>
          <a:lstStyle/>
          <a:p>
            <a:r>
              <a:rPr lang="en-US" sz="4000" dirty="0">
                <a:latin typeface="Baskerville Old Face" panose="02020602080505020303" pitchFamily="18" charset="0"/>
              </a:rPr>
              <a:t>Conclusion: </a:t>
            </a:r>
          </a:p>
        </p:txBody>
      </p:sp>
      <p:sp>
        <p:nvSpPr>
          <p:cNvPr id="11" name="TextBox 10">
            <a:extLst>
              <a:ext uri="{FF2B5EF4-FFF2-40B4-BE49-F238E27FC236}">
                <a16:creationId xmlns:a16="http://schemas.microsoft.com/office/drawing/2014/main" id="{0DB67C2B-0A51-4673-B8FE-20A5D963D5AC}"/>
              </a:ext>
            </a:extLst>
          </p:cNvPr>
          <p:cNvSpPr txBox="1"/>
          <p:nvPr/>
        </p:nvSpPr>
        <p:spPr>
          <a:xfrm>
            <a:off x="638349" y="5284821"/>
            <a:ext cx="10863420" cy="1200329"/>
          </a:xfrm>
          <a:prstGeom prst="rect">
            <a:avLst/>
          </a:prstGeom>
          <a:noFill/>
        </p:spPr>
        <p:txBody>
          <a:bodyPr wrap="square" rtlCol="0">
            <a:spAutoFit/>
          </a:bodyPr>
          <a:lstStyle/>
          <a:p>
            <a:r>
              <a:rPr lang="en-US" sz="2400" dirty="0">
                <a:latin typeface="Baskerville Old Face" panose="02020602080505020303" pitchFamily="18" charset="0"/>
              </a:rPr>
              <a:t>We reject our Null Hypothesis:  South Park has not changed at all over time (H0: M in M = 0). In favor for the Alternative Hypothesis 1: SouthPark has become less offensive over time  (HA1: M &lt; 0). </a:t>
            </a:r>
          </a:p>
        </p:txBody>
      </p:sp>
      <p:pic>
        <p:nvPicPr>
          <p:cNvPr id="4" name="Picture 3">
            <a:extLst>
              <a:ext uri="{FF2B5EF4-FFF2-40B4-BE49-F238E27FC236}">
                <a16:creationId xmlns:a16="http://schemas.microsoft.com/office/drawing/2014/main" id="{C3344BAD-D48B-4776-A15F-6D0F010A4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070" y="381561"/>
            <a:ext cx="4911978" cy="2580035"/>
          </a:xfrm>
          <a:prstGeom prst="rect">
            <a:avLst/>
          </a:prstGeom>
        </p:spPr>
      </p:pic>
      <p:pic>
        <p:nvPicPr>
          <p:cNvPr id="15" name="Picture 14">
            <a:extLst>
              <a:ext uri="{FF2B5EF4-FFF2-40B4-BE49-F238E27FC236}">
                <a16:creationId xmlns:a16="http://schemas.microsoft.com/office/drawing/2014/main" id="{4E7EE64C-AD6C-4E7A-97BC-3EB9B598B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2461" y="2867509"/>
            <a:ext cx="7451386" cy="2349584"/>
          </a:xfrm>
          <a:prstGeom prst="rect">
            <a:avLst/>
          </a:prstGeom>
        </p:spPr>
      </p:pic>
    </p:spTree>
    <p:extLst>
      <p:ext uri="{BB962C8B-B14F-4D97-AF65-F5344CB8AC3E}">
        <p14:creationId xmlns:p14="http://schemas.microsoft.com/office/powerpoint/2010/main" val="3836417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Limitations: </a:t>
            </a:r>
          </a:p>
        </p:txBody>
      </p:sp>
      <p:sp>
        <p:nvSpPr>
          <p:cNvPr id="5" name="TextBox 4">
            <a:extLst>
              <a:ext uri="{FF2B5EF4-FFF2-40B4-BE49-F238E27FC236}">
                <a16:creationId xmlns:a16="http://schemas.microsoft.com/office/drawing/2014/main" id="{6A4AD5E4-C90A-4C7C-A2E6-4B619935E4F0}"/>
              </a:ext>
            </a:extLst>
          </p:cNvPr>
          <p:cNvSpPr txBox="1"/>
          <p:nvPr/>
        </p:nvSpPr>
        <p:spPr>
          <a:xfrm>
            <a:off x="226979" y="2267174"/>
            <a:ext cx="10947437" cy="4801314"/>
          </a:xfrm>
          <a:prstGeom prst="rect">
            <a:avLst/>
          </a:prstGeom>
          <a:noFill/>
        </p:spPr>
        <p:txBody>
          <a:bodyPr wrap="square" rtlCol="0">
            <a:spAutoFit/>
          </a:bodyPr>
          <a:lstStyle/>
          <a:p>
            <a:pPr marL="342900" indent="-342900">
              <a:buFont typeface="+mj-lt"/>
              <a:buAutoNum type="arabicPeriod"/>
            </a:pPr>
            <a:r>
              <a:rPr lang="en-US" dirty="0">
                <a:latin typeface="Baskerville Old Face" panose="02020602080505020303" pitchFamily="18" charset="0"/>
              </a:rPr>
              <a:t>Initially Kaggle had only seasons 1-18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VBA Scripting to Scrape Data Seasons 19-25</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COVID in 2020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Sentiment Analysis and context</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Only used one Sentiment Analysis</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B4068074-65AA-4CB4-9130-A503BE8F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505" y="1245140"/>
            <a:ext cx="6571791" cy="4367719"/>
          </a:xfrm>
          <a:prstGeom prst="rect">
            <a:avLst/>
          </a:prstGeom>
          <a:effectLst>
            <a:glow rad="190500">
              <a:schemeClr val="tx1">
                <a:alpha val="40000"/>
              </a:schemeClr>
            </a:glow>
          </a:effectLst>
        </p:spPr>
      </p:pic>
    </p:spTree>
    <p:extLst>
      <p:ext uri="{BB962C8B-B14F-4D97-AF65-F5344CB8AC3E}">
        <p14:creationId xmlns:p14="http://schemas.microsoft.com/office/powerpoint/2010/main" val="285043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63278" y="1223735"/>
            <a:ext cx="7220679" cy="4243210"/>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
        <p:nvSpPr>
          <p:cNvPr id="4" name="TextBox 3">
            <a:extLst>
              <a:ext uri="{FF2B5EF4-FFF2-40B4-BE49-F238E27FC236}">
                <a16:creationId xmlns:a16="http://schemas.microsoft.com/office/drawing/2014/main" id="{BBE36541-EE31-4297-8010-B952DFB80FA1}"/>
              </a:ext>
            </a:extLst>
          </p:cNvPr>
          <p:cNvSpPr txBox="1"/>
          <p:nvPr/>
        </p:nvSpPr>
        <p:spPr>
          <a:xfrm>
            <a:off x="350196" y="1223735"/>
            <a:ext cx="4513082" cy="4401205"/>
          </a:xfrm>
          <a:prstGeom prst="rect">
            <a:avLst/>
          </a:prstGeom>
          <a:noFill/>
        </p:spPr>
        <p:txBody>
          <a:bodyPr wrap="square" rtlCol="0">
            <a:spAutoFit/>
          </a:bodyPr>
          <a:lstStyle/>
          <a:p>
            <a:pPr marL="342900" indent="-342900">
              <a:buAutoNum type="arabicPeriod"/>
            </a:pPr>
            <a:r>
              <a:rPr lang="en-US" sz="2000" dirty="0">
                <a:latin typeface="Baskerville Old Face" panose="02020602080505020303" pitchFamily="18" charset="0"/>
              </a:rPr>
              <a:t>South Park Dialogue: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r>
              <a:rPr lang="en-US" sz="2000" dirty="0">
                <a:latin typeface="Baskerville Old Face" panose="02020602080505020303" pitchFamily="18" charset="0"/>
              </a:rPr>
              <a:t>, </a:t>
            </a:r>
            <a:r>
              <a:rPr lang="en-US" sz="2000" dirty="0" err="1">
                <a:latin typeface="Baskerville Old Face" panose="02020602080505020303" pitchFamily="18" charset="0"/>
              </a:rPr>
              <a:t>TweetTokenizer</a:t>
            </a:r>
            <a:r>
              <a:rPr lang="en-US" sz="2000" dirty="0">
                <a:latin typeface="Baskerville Old Face" panose="02020602080505020303" pitchFamily="18" charset="0"/>
              </a:rPr>
              <a:t> as well as matplotlib, pandas, </a:t>
            </a:r>
            <a:r>
              <a:rPr lang="en-US" sz="2000" dirty="0" err="1">
                <a:latin typeface="Baskerville Old Face" panose="02020602080505020303" pitchFamily="18" charset="0"/>
              </a:rPr>
              <a:t>numpy</a:t>
            </a:r>
            <a:r>
              <a:rPr lang="en-US" sz="2000" dirty="0">
                <a:latin typeface="Baskerville Old Face" panose="02020602080505020303" pitchFamily="18" charset="0"/>
              </a:rPr>
              <a:t>,.</a:t>
            </a:r>
          </a:p>
          <a:p>
            <a:endParaRPr lang="en-US" sz="2000" dirty="0">
              <a:latin typeface="Baskerville Old Face" panose="02020602080505020303" pitchFamily="18" charset="0"/>
            </a:endParaRPr>
          </a:p>
          <a:p>
            <a:r>
              <a:rPr lang="en-US" sz="2000" dirty="0">
                <a:latin typeface="Baskerville Old Face" panose="02020602080505020303" pitchFamily="18" charset="0"/>
              </a:rPr>
              <a:t>3. Google Images South Park Characters</a:t>
            </a:r>
          </a:p>
          <a:p>
            <a:endParaRPr lang="en-US" sz="2000" dirty="0">
              <a:latin typeface="Baskerville Old Face" panose="02020602080505020303" pitchFamily="18" charset="0"/>
            </a:endParaRPr>
          </a:p>
          <a:p>
            <a:r>
              <a:rPr lang="en-US" sz="2000" dirty="0">
                <a:latin typeface="Baskerville Old Face" panose="02020602080505020303" pitchFamily="18" charset="0"/>
              </a:rPr>
              <a:t>4.  Seasons 18-25; Fandom:  	</a:t>
            </a:r>
            <a:r>
              <a:rPr lang="en-US" sz="2000" u="sng" dirty="0">
                <a:latin typeface="Baskerville Old Face" panose="02020602080505020303" pitchFamily="18" charset="0"/>
                <a:hlinkClick r:id="rId5">
                  <a:extLst>
                    <a:ext uri="{A12FA001-AC4F-418D-AE19-62706E023703}">
                      <ahyp:hlinkClr xmlns:ahyp="http://schemas.microsoft.com/office/drawing/2018/hyperlinkcolor" val="tx"/>
                    </a:ext>
                  </a:extLst>
                </a:hlinkClick>
              </a:rPr>
              <a:t>https://southpark.fandom.com/wiki/</a:t>
            </a:r>
            <a:r>
              <a:rPr lang="en-US" sz="2000" dirty="0">
                <a:latin typeface="Baskerville Old Face" panose="02020602080505020303" pitchFamily="18" charset="0"/>
                <a:hlinkClick r:id="rId5">
                  <a:extLst>
                    <a:ext uri="{A12FA001-AC4F-418D-AE19-62706E023703}">
                      <ahyp:hlinkClr xmlns:ahyp="http://schemas.microsoft.com/office/drawing/2018/hyperlinkcolor" val="tx"/>
                    </a:ext>
                  </a:extLst>
                </a:hlinkClick>
              </a:rPr>
              <a:t>So</a:t>
            </a:r>
            <a:r>
              <a:rPr lang="en-US" sz="2000" dirty="0">
                <a:latin typeface="Baskerville Old Face" panose="02020602080505020303" pitchFamily="18" charset="0"/>
              </a:rPr>
              <a:t>	</a:t>
            </a:r>
            <a:r>
              <a:rPr lang="en-US" sz="2000" u="sng" dirty="0" err="1">
                <a:latin typeface="Baskerville Old Face" panose="02020602080505020303" pitchFamily="18" charset="0"/>
              </a:rPr>
              <a:t>uth_Park_Archives</a:t>
            </a:r>
            <a:endParaRPr lang="en-US" sz="2000" u="sng" dirty="0">
              <a:latin typeface="Baskerville Old Face" panose="02020602080505020303" pitchFamily="18" charset="0"/>
            </a:endParaRPr>
          </a:p>
        </p:txBody>
      </p:sp>
    </p:spTree>
    <p:extLst>
      <p:ext uri="{BB962C8B-B14F-4D97-AF65-F5344CB8AC3E}">
        <p14:creationId xmlns:p14="http://schemas.microsoft.com/office/powerpoint/2010/main" val="1572199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E955317-4513-42B9-AE8A-9EF90ABAFA0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87166" y="1393877"/>
            <a:ext cx="8793805" cy="5101380"/>
          </a:xfrm>
          <a:effectLst>
            <a:glow rad="63500">
              <a:schemeClr val="tx1"/>
            </a:glow>
            <a:outerShdw blurRad="50800" dist="38100" dir="8100000" algn="tr" rotWithShape="0">
              <a:prstClr val="black">
                <a:alpha val="30000"/>
              </a:prstClr>
            </a:outerShdw>
          </a:effectLst>
        </p:spPr>
      </p:pic>
      <p:sp>
        <p:nvSpPr>
          <p:cNvPr id="9" name="TextBox 8">
            <a:extLst>
              <a:ext uri="{FF2B5EF4-FFF2-40B4-BE49-F238E27FC236}">
                <a16:creationId xmlns:a16="http://schemas.microsoft.com/office/drawing/2014/main" id="{606D36FB-30D6-497F-9627-FD7D8D65642C}"/>
              </a:ext>
            </a:extLst>
          </p:cNvPr>
          <p:cNvSpPr txBox="1"/>
          <p:nvPr/>
        </p:nvSpPr>
        <p:spPr>
          <a:xfrm>
            <a:off x="1710836" y="362743"/>
            <a:ext cx="10214043" cy="769441"/>
          </a:xfrm>
          <a:prstGeom prst="rect">
            <a:avLst/>
          </a:prstGeom>
          <a:noFill/>
        </p:spPr>
        <p:txBody>
          <a:bodyPr wrap="square" rtlCol="0">
            <a:spAutoFit/>
          </a:bodyPr>
          <a:lstStyle/>
          <a:p>
            <a:r>
              <a:rPr lang="en-US" sz="4400" dirty="0">
                <a:latin typeface="Baskerville Old Face" panose="02020602080505020303" pitchFamily="18" charset="0"/>
              </a:rPr>
              <a:t>Code for Sentiment Analysis </a:t>
            </a:r>
            <a:r>
              <a:rPr lang="en-US" sz="4400" dirty="0" err="1">
                <a:latin typeface="Baskerville Old Face" panose="02020602080505020303" pitchFamily="18" charset="0"/>
              </a:rPr>
              <a:t>Dataframe</a:t>
            </a:r>
            <a:endParaRPr lang="en-US" sz="4400" dirty="0">
              <a:latin typeface="Baskerville Old Face" panose="02020602080505020303" pitchFamily="18" charset="0"/>
            </a:endParaRPr>
          </a:p>
        </p:txBody>
      </p:sp>
    </p:spTree>
    <p:extLst>
      <p:ext uri="{BB962C8B-B14F-4D97-AF65-F5344CB8AC3E}">
        <p14:creationId xmlns:p14="http://schemas.microsoft.com/office/powerpoint/2010/main" val="35162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5B853EF9-1F8E-479D-996D-6D126E9F432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771" y="506907"/>
            <a:ext cx="11264457" cy="5844186"/>
          </a:xfrm>
        </p:spPr>
      </p:pic>
      <p:sp>
        <p:nvSpPr>
          <p:cNvPr id="16" name="TextBox 15">
            <a:extLst>
              <a:ext uri="{FF2B5EF4-FFF2-40B4-BE49-F238E27FC236}">
                <a16:creationId xmlns:a16="http://schemas.microsoft.com/office/drawing/2014/main" id="{B6B5B2E0-DCBC-42E6-B892-D05454BF5607}"/>
              </a:ext>
            </a:extLst>
          </p:cNvPr>
          <p:cNvSpPr txBox="1"/>
          <p:nvPr/>
        </p:nvSpPr>
        <p:spPr>
          <a:xfrm>
            <a:off x="3012419" y="4692983"/>
            <a:ext cx="9643352" cy="584775"/>
          </a:xfrm>
          <a:prstGeom prst="rect">
            <a:avLst/>
          </a:prstGeom>
          <a:noFill/>
        </p:spPr>
        <p:txBody>
          <a:bodyPr wrap="square" rtlCol="0">
            <a:spAutoFit/>
          </a:bodyPr>
          <a:lstStyle/>
          <a:p>
            <a:r>
              <a:rPr lang="en-US" sz="3200" dirty="0">
                <a:latin typeface="Baskerville Old Face" panose="02020602080505020303" pitchFamily="18" charset="0"/>
              </a:rPr>
              <a:t>Lynne, Rashmi, </a:t>
            </a:r>
            <a:r>
              <a:rPr lang="en-US" sz="3200" dirty="0" err="1">
                <a:latin typeface="Baskerville Old Face" panose="02020602080505020303" pitchFamily="18" charset="0"/>
              </a:rPr>
              <a:t>Nashra</a:t>
            </a:r>
            <a:r>
              <a:rPr lang="en-US" sz="3200" dirty="0">
                <a:latin typeface="Baskerville Old Face" panose="02020602080505020303" pitchFamily="18" charset="0"/>
              </a:rPr>
              <a:t>, and Ronnie</a:t>
            </a:r>
          </a:p>
        </p:txBody>
      </p:sp>
      <p:sp>
        <p:nvSpPr>
          <p:cNvPr id="17" name="Rectangle 16">
            <a:extLst>
              <a:ext uri="{FF2B5EF4-FFF2-40B4-BE49-F238E27FC236}">
                <a16:creationId xmlns:a16="http://schemas.microsoft.com/office/drawing/2014/main" id="{3C8D5C44-653A-4B74-9EF5-FFA2D32D58C2}"/>
              </a:ext>
            </a:extLst>
          </p:cNvPr>
          <p:cNvSpPr/>
          <p:nvPr/>
        </p:nvSpPr>
        <p:spPr>
          <a:xfrm>
            <a:off x="155643" y="155643"/>
            <a:ext cx="11887200" cy="6498076"/>
          </a:xfrm>
          <a:prstGeom prst="rect">
            <a:avLst/>
          </a:prstGeom>
          <a:noFill/>
          <a:ln>
            <a:solidFill>
              <a:schemeClr val="tx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5220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5765383"/>
            <a:ext cx="5717782" cy="5018293"/>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Political Correctness</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Cancel Culture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Everything offensive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Has one of the most offensive shows softened?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pic>
        <p:nvPicPr>
          <p:cNvPr id="3" name="Picture 2">
            <a:extLst>
              <a:ext uri="{FF2B5EF4-FFF2-40B4-BE49-F238E27FC236}">
                <a16:creationId xmlns:a16="http://schemas.microsoft.com/office/drawing/2014/main" id="{34216AEF-8E50-4358-8258-7DD62C523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05" y="1904611"/>
            <a:ext cx="5520895" cy="3068320"/>
          </a:xfrm>
          <a:prstGeom prst="rect">
            <a:avLst/>
          </a:prstGeom>
        </p:spPr>
      </p:pic>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435929"/>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b="1" dirty="0">
                <a:latin typeface="Baskerville Old Face" panose="02020602080505020303" pitchFamily="18" charset="0"/>
              </a:rPr>
              <a:t>Claim: </a:t>
            </a:r>
            <a:r>
              <a:rPr lang="en-US" dirty="0">
                <a:latin typeface="Baskerville Old Face" panose="02020602080505020303" pitchFamily="18" charset="0"/>
              </a:rPr>
              <a:t>Has SouthPark become less offensive over time? </a:t>
            </a:r>
          </a:p>
          <a:p>
            <a:r>
              <a:rPr lang="en-US" dirty="0">
                <a:latin typeface="Baskerville Old Face" panose="02020602080505020303" pitchFamily="18" charset="0"/>
              </a:rPr>
              <a:t>	We will be using sentiment analysis, graphs, correlation, and linear regression using linear equation where M is the 	slope of the line to see if the slope (shows offensiveness) has become more positive, negative, or  remained neutral.</a:t>
            </a:r>
          </a:p>
          <a:p>
            <a:endParaRPr lang="en-US" dirty="0">
              <a:latin typeface="Baskerville Old Face" panose="02020602080505020303" pitchFamily="18" charset="0"/>
            </a:endParaRPr>
          </a:p>
          <a:p>
            <a:r>
              <a:rPr lang="en-US" b="1" dirty="0">
                <a:latin typeface="Baskerville Old Face" panose="02020602080505020303" pitchFamily="18" charset="0"/>
              </a:rPr>
              <a:t>	</a:t>
            </a:r>
            <a:r>
              <a:rPr lang="en-US" b="1" i="1" dirty="0">
                <a:latin typeface="Baskerville Old Face" panose="02020602080505020303" pitchFamily="18" charset="0"/>
              </a:rPr>
              <a:t>		Null Hypothesis:  </a:t>
            </a:r>
            <a:r>
              <a:rPr lang="en-US"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9571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a:latin typeface="Baskerville Old Face" panose="02020602080505020303" pitchFamily="18" charset="0"/>
              </a:rPr>
              <a:t>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err="1">
                <a:latin typeface="Baskerville Old Face" panose="02020602080505020303" pitchFamily="18" charset="0"/>
              </a:rPr>
              <a:t>TextBlob</a:t>
            </a:r>
            <a:endParaRPr lang="en-US" sz="2000" dirty="0">
              <a:latin typeface="Baskerville Old Face" panose="02020602080505020303" pitchFamily="18" charset="0"/>
            </a:endParaRP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457023" y="372249"/>
            <a:ext cx="7277953"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7CFCB66-F1D6-4EF9-8CA8-02C248DE8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42" y="1257329"/>
            <a:ext cx="11644552" cy="5354077"/>
          </a:xfrm>
          <a:prstGeom prst="rect">
            <a:avLst/>
          </a:prstGeom>
        </p:spPr>
      </p:pic>
      <p:pic>
        <p:nvPicPr>
          <p:cNvPr id="3" name="Picture 2">
            <a:extLst>
              <a:ext uri="{FF2B5EF4-FFF2-40B4-BE49-F238E27FC236}">
                <a16:creationId xmlns:a16="http://schemas.microsoft.com/office/drawing/2014/main" id="{D7EAAB10-5809-4963-88FE-37D055E0C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60" y="946253"/>
            <a:ext cx="5208273" cy="3481419"/>
          </a:xfrm>
          <a:prstGeom prst="rect">
            <a:avLst/>
          </a:prstGeom>
        </p:spPr>
      </p:pic>
    </p:spTree>
    <p:extLst>
      <p:ext uri="{BB962C8B-B14F-4D97-AF65-F5344CB8AC3E}">
        <p14:creationId xmlns:p14="http://schemas.microsoft.com/office/powerpoint/2010/main" val="26490368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86082" y="3336093"/>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3166352" y="372249"/>
            <a:ext cx="5859296" cy="1077218"/>
          </a:xfrm>
          <a:prstGeom prst="rect">
            <a:avLst/>
          </a:prstGeom>
          <a:noFill/>
        </p:spPr>
        <p:txBody>
          <a:bodyPr wrap="none" lIns="91440" tIns="45720" rIns="91440" bIns="45720">
            <a:spAutoFit/>
          </a:bodyPr>
          <a:lstStyle/>
          <a:p>
            <a:pPr algn="ctr"/>
            <a:r>
              <a:rPr kumimoji="0" lang="en-US" sz="32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p>
          <a:p>
            <a:pPr algn="ctr"/>
            <a:r>
              <a:rPr lang="en-US" sz="3200" dirty="0">
                <a:ln w="0"/>
                <a:effectLst>
                  <a:outerShdw blurRad="38100" dist="19050" dir="2700000" algn="tl" rotWithShape="0">
                    <a:schemeClr val="dk1">
                      <a:alpha val="40000"/>
                    </a:schemeClr>
                  </a:outerShdw>
                </a:effectLst>
                <a:latin typeface="Baskerville Old Face" panose="02020602080505020303" pitchFamily="18" charset="0"/>
              </a:rPr>
              <a:t>with ‘Stop Words’ Removed</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7C37963-0BAA-4427-9F2C-14388A5E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44" y="1241492"/>
            <a:ext cx="13813276" cy="5421452"/>
          </a:xfrm>
          <a:prstGeom prst="rect">
            <a:avLst/>
          </a:prstGeom>
        </p:spPr>
      </p:pic>
      <p:pic>
        <p:nvPicPr>
          <p:cNvPr id="11" name="Picture 10">
            <a:extLst>
              <a:ext uri="{FF2B5EF4-FFF2-40B4-BE49-F238E27FC236}">
                <a16:creationId xmlns:a16="http://schemas.microsoft.com/office/drawing/2014/main" id="{206A42DE-3DD3-48FD-8153-A1A5F0390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434" y="1855393"/>
            <a:ext cx="4042640" cy="2096613"/>
          </a:xfrm>
          <a:prstGeom prst="rect">
            <a:avLst/>
          </a:prstGeom>
        </p:spPr>
      </p:pic>
    </p:spTree>
    <p:extLst>
      <p:ext uri="{BB962C8B-B14F-4D97-AF65-F5344CB8AC3E}">
        <p14:creationId xmlns:p14="http://schemas.microsoft.com/office/powerpoint/2010/main" val="331325386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748852" y="314966"/>
            <a:ext cx="7277954"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71EC422-04E9-4A22-B30A-2509792A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80135"/>
            <a:ext cx="11455400" cy="5405615"/>
          </a:xfrm>
          <a:prstGeom prst="rect">
            <a:avLst/>
          </a:prstGeom>
        </p:spPr>
      </p:pic>
    </p:spTree>
    <p:extLst>
      <p:ext uri="{BB962C8B-B14F-4D97-AF65-F5344CB8AC3E}">
        <p14:creationId xmlns:p14="http://schemas.microsoft.com/office/powerpoint/2010/main" val="20527516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2007</TotalTime>
  <Words>2994</Words>
  <Application>Microsoft Office PowerPoint</Application>
  <PresentationFormat>Widescreen</PresentationFormat>
  <Paragraphs>193</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Abadi</vt:lpstr>
      <vt:lpstr>Arial</vt:lpstr>
      <vt:lpstr>Baskerville Old Face</vt:lpstr>
      <vt:lpstr>Bookman Old Style</vt:lpstr>
      <vt:lpstr>Calibri</vt:lpstr>
      <vt:lpstr>Calibri Light</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Political Correctness   Cancel Culture   Everything offensive   Has one of the most offensive shows softened?                       </vt:lpstr>
      <vt:lpstr>                                                                                         </vt:lpstr>
      <vt:lpstr>PowerPoint Presentation</vt:lpstr>
      <vt:lpstr>                                                                                         </vt:lpstr>
      <vt:lpstr>                                                                                         </vt:lpstr>
      <vt:lpstr>                                                                                         </vt:lpstr>
      <vt:lpstr>                                                                                         </vt:lpstr>
      <vt:lpstr>               The Swear List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42</cp:revision>
  <dcterms:created xsi:type="dcterms:W3CDTF">2022-04-23T14:58:50Z</dcterms:created>
  <dcterms:modified xsi:type="dcterms:W3CDTF">2022-05-02T23:08:10Z</dcterms:modified>
</cp:coreProperties>
</file>